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1148000" cy="32004000"/>
  <p:notesSz cx="6858000" cy="9144000"/>
  <p:defaultTextStyle>
    <a:defPPr>
      <a:defRPr lang="en-US"/>
    </a:defPPr>
    <a:lvl1pPr marL="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1pPr>
    <a:lvl2pPr marL="153619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2pPr>
    <a:lvl3pPr marL="307238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3pPr>
    <a:lvl4pPr marL="460857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4pPr>
    <a:lvl5pPr marL="6144768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5pPr>
    <a:lvl6pPr marL="768096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6pPr>
    <a:lvl7pPr marL="921715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7pPr>
    <a:lvl8pPr marL="1075334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8pPr>
    <a:lvl9pPr marL="1228953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0080" userDrawn="1">
          <p15:clr>
            <a:srgbClr val="A4A3A4"/>
          </p15:clr>
        </p15:guide>
        <p15:guide id="2" pos="1296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376"/>
    <p:restoredTop sz="94676"/>
  </p:normalViewPr>
  <p:slideViewPr>
    <p:cSldViewPr snapToGrid="0" snapToObjects="1">
      <p:cViewPr>
        <p:scale>
          <a:sx n="30" d="100"/>
          <a:sy n="30" d="100"/>
        </p:scale>
        <p:origin x="1496" y="144"/>
      </p:cViewPr>
      <p:guideLst>
        <p:guide orient="horz" pos="10080"/>
        <p:guide pos="1296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86100" y="5237694"/>
            <a:ext cx="34975800" cy="11142133"/>
          </a:xfrm>
        </p:spPr>
        <p:txBody>
          <a:bodyPr anchor="b"/>
          <a:lstStyle>
            <a:lvl1pPr algn="ctr">
              <a:defRPr sz="2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0" y="16809511"/>
            <a:ext cx="30861000" cy="7726889"/>
          </a:xfrm>
        </p:spPr>
        <p:txBody>
          <a:bodyPr/>
          <a:lstStyle>
            <a:lvl1pPr marL="0" indent="0" algn="ctr">
              <a:buNone/>
              <a:defRPr sz="10800"/>
            </a:lvl1pPr>
            <a:lvl2pPr marL="2057400" indent="0" algn="ctr">
              <a:buNone/>
              <a:defRPr sz="9000"/>
            </a:lvl2pPr>
            <a:lvl3pPr marL="4114800" indent="0" algn="ctr">
              <a:buNone/>
              <a:defRPr sz="8100"/>
            </a:lvl3pPr>
            <a:lvl4pPr marL="6172200" indent="0" algn="ctr">
              <a:buNone/>
              <a:defRPr sz="7200"/>
            </a:lvl4pPr>
            <a:lvl5pPr marL="8229600" indent="0" algn="ctr">
              <a:buNone/>
              <a:defRPr sz="7200"/>
            </a:lvl5pPr>
            <a:lvl6pPr marL="10287000" indent="0" algn="ctr">
              <a:buNone/>
              <a:defRPr sz="7200"/>
            </a:lvl6pPr>
            <a:lvl7pPr marL="12344400" indent="0" algn="ctr">
              <a:buNone/>
              <a:defRPr sz="7200"/>
            </a:lvl7pPr>
            <a:lvl8pPr marL="14401800" indent="0" algn="ctr">
              <a:buNone/>
              <a:defRPr sz="7200"/>
            </a:lvl8pPr>
            <a:lvl9pPr marL="16459200" indent="0" algn="ctr">
              <a:buNone/>
              <a:defRPr sz="7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88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50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40" y="1703917"/>
            <a:ext cx="8872538" cy="271219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27" y="1703917"/>
            <a:ext cx="26103263" cy="271219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084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75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496" y="7978784"/>
            <a:ext cx="35490150" cy="13312773"/>
          </a:xfrm>
        </p:spPr>
        <p:txBody>
          <a:bodyPr anchor="b"/>
          <a:lstStyle>
            <a:lvl1pPr>
              <a:defRPr sz="2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496" y="21417501"/>
            <a:ext cx="35490150" cy="7000873"/>
          </a:xfrm>
        </p:spPr>
        <p:txBody>
          <a:bodyPr/>
          <a:lstStyle>
            <a:lvl1pPr marL="0" indent="0">
              <a:buNone/>
              <a:defRPr sz="10800">
                <a:solidFill>
                  <a:schemeClr val="tx1"/>
                </a:solidFill>
              </a:defRPr>
            </a:lvl1pPr>
            <a:lvl2pPr marL="2057400" indent="0">
              <a:buNone/>
              <a:defRPr sz="9000">
                <a:solidFill>
                  <a:schemeClr val="tx1">
                    <a:tint val="75000"/>
                  </a:schemeClr>
                </a:solidFill>
              </a:defRPr>
            </a:lvl2pPr>
            <a:lvl3pPr marL="4114800" indent="0">
              <a:buNone/>
              <a:defRPr sz="8100">
                <a:solidFill>
                  <a:schemeClr val="tx1">
                    <a:tint val="75000"/>
                  </a:schemeClr>
                </a:solidFill>
              </a:defRPr>
            </a:lvl3pPr>
            <a:lvl4pPr marL="61722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4pPr>
            <a:lvl5pPr marL="8229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5pPr>
            <a:lvl6pPr marL="102870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6pPr>
            <a:lvl7pPr marL="123444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7pPr>
            <a:lvl8pPr marL="144018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8pPr>
            <a:lvl9pPr marL="164592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44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25" y="8519583"/>
            <a:ext cx="17487900" cy="203062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75" y="8519583"/>
            <a:ext cx="17487900" cy="203062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922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1703924"/>
            <a:ext cx="35490150" cy="6185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89" y="7845427"/>
            <a:ext cx="17407530" cy="3844923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57400" indent="0">
              <a:buNone/>
              <a:defRPr sz="9000" b="1"/>
            </a:lvl2pPr>
            <a:lvl3pPr marL="4114800" indent="0">
              <a:buNone/>
              <a:defRPr sz="8100" b="1"/>
            </a:lvl3pPr>
            <a:lvl4pPr marL="6172200" indent="0">
              <a:buNone/>
              <a:defRPr sz="7200" b="1"/>
            </a:lvl4pPr>
            <a:lvl5pPr marL="8229600" indent="0">
              <a:buNone/>
              <a:defRPr sz="7200" b="1"/>
            </a:lvl5pPr>
            <a:lvl6pPr marL="10287000" indent="0">
              <a:buNone/>
              <a:defRPr sz="7200" b="1"/>
            </a:lvl6pPr>
            <a:lvl7pPr marL="12344400" indent="0">
              <a:buNone/>
              <a:defRPr sz="7200" b="1"/>
            </a:lvl7pPr>
            <a:lvl8pPr marL="14401800" indent="0">
              <a:buNone/>
              <a:defRPr sz="7200" b="1"/>
            </a:lvl8pPr>
            <a:lvl9pPr marL="16459200" indent="0">
              <a:buNone/>
              <a:defRPr sz="7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89" y="11690350"/>
            <a:ext cx="17407530" cy="171947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77" y="7845427"/>
            <a:ext cx="17493260" cy="3844923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57400" indent="0">
              <a:buNone/>
              <a:defRPr sz="9000" b="1"/>
            </a:lvl2pPr>
            <a:lvl3pPr marL="4114800" indent="0">
              <a:buNone/>
              <a:defRPr sz="8100" b="1"/>
            </a:lvl3pPr>
            <a:lvl4pPr marL="6172200" indent="0">
              <a:buNone/>
              <a:defRPr sz="7200" b="1"/>
            </a:lvl4pPr>
            <a:lvl5pPr marL="8229600" indent="0">
              <a:buNone/>
              <a:defRPr sz="7200" b="1"/>
            </a:lvl5pPr>
            <a:lvl6pPr marL="10287000" indent="0">
              <a:buNone/>
              <a:defRPr sz="7200" b="1"/>
            </a:lvl6pPr>
            <a:lvl7pPr marL="12344400" indent="0">
              <a:buNone/>
              <a:defRPr sz="7200" b="1"/>
            </a:lvl7pPr>
            <a:lvl8pPr marL="14401800" indent="0">
              <a:buNone/>
              <a:defRPr sz="7200" b="1"/>
            </a:lvl8pPr>
            <a:lvl9pPr marL="16459200" indent="0">
              <a:buNone/>
              <a:defRPr sz="7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77" y="11690350"/>
            <a:ext cx="17493260" cy="171947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93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733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0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2133600"/>
            <a:ext cx="13271301" cy="7467600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59" y="4607991"/>
            <a:ext cx="20831175" cy="22743583"/>
          </a:xfrm>
        </p:spPr>
        <p:txBody>
          <a:bodyPr/>
          <a:lstStyle>
            <a:lvl1pPr>
              <a:defRPr sz="14400"/>
            </a:lvl1pPr>
            <a:lvl2pPr>
              <a:defRPr sz="12600"/>
            </a:lvl2pPr>
            <a:lvl3pPr>
              <a:defRPr sz="10800"/>
            </a:lvl3pPr>
            <a:lvl4pPr>
              <a:defRPr sz="9000"/>
            </a:lvl4pPr>
            <a:lvl5pPr>
              <a:defRPr sz="9000"/>
            </a:lvl5pPr>
            <a:lvl6pPr>
              <a:defRPr sz="9000"/>
            </a:lvl6pPr>
            <a:lvl7pPr>
              <a:defRPr sz="9000"/>
            </a:lvl7pPr>
            <a:lvl8pPr>
              <a:defRPr sz="9000"/>
            </a:lvl8pPr>
            <a:lvl9pPr>
              <a:defRPr sz="9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5" y="9601200"/>
            <a:ext cx="13271301" cy="17787411"/>
          </a:xfrm>
        </p:spPr>
        <p:txBody>
          <a:bodyPr/>
          <a:lstStyle>
            <a:lvl1pPr marL="0" indent="0">
              <a:buNone/>
              <a:defRPr sz="7200"/>
            </a:lvl1pPr>
            <a:lvl2pPr marL="2057400" indent="0">
              <a:buNone/>
              <a:defRPr sz="6300"/>
            </a:lvl2pPr>
            <a:lvl3pPr marL="4114800" indent="0">
              <a:buNone/>
              <a:defRPr sz="5400"/>
            </a:lvl3pPr>
            <a:lvl4pPr marL="6172200" indent="0">
              <a:buNone/>
              <a:defRPr sz="4500"/>
            </a:lvl4pPr>
            <a:lvl5pPr marL="8229600" indent="0">
              <a:buNone/>
              <a:defRPr sz="4500"/>
            </a:lvl5pPr>
            <a:lvl6pPr marL="10287000" indent="0">
              <a:buNone/>
              <a:defRPr sz="4500"/>
            </a:lvl6pPr>
            <a:lvl7pPr marL="12344400" indent="0">
              <a:buNone/>
              <a:defRPr sz="4500"/>
            </a:lvl7pPr>
            <a:lvl8pPr marL="14401800" indent="0">
              <a:buNone/>
              <a:defRPr sz="4500"/>
            </a:lvl8pPr>
            <a:lvl9pPr marL="16459200" indent="0">
              <a:buNone/>
              <a:defRPr sz="4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753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2133600"/>
            <a:ext cx="13271301" cy="7467600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59" y="4607991"/>
            <a:ext cx="20831175" cy="22743583"/>
          </a:xfrm>
        </p:spPr>
        <p:txBody>
          <a:bodyPr anchor="t"/>
          <a:lstStyle>
            <a:lvl1pPr marL="0" indent="0">
              <a:buNone/>
              <a:defRPr sz="14400"/>
            </a:lvl1pPr>
            <a:lvl2pPr marL="2057400" indent="0">
              <a:buNone/>
              <a:defRPr sz="12600"/>
            </a:lvl2pPr>
            <a:lvl3pPr marL="4114800" indent="0">
              <a:buNone/>
              <a:defRPr sz="10800"/>
            </a:lvl3pPr>
            <a:lvl4pPr marL="6172200" indent="0">
              <a:buNone/>
              <a:defRPr sz="9000"/>
            </a:lvl4pPr>
            <a:lvl5pPr marL="8229600" indent="0">
              <a:buNone/>
              <a:defRPr sz="9000"/>
            </a:lvl5pPr>
            <a:lvl6pPr marL="10287000" indent="0">
              <a:buNone/>
              <a:defRPr sz="9000"/>
            </a:lvl6pPr>
            <a:lvl7pPr marL="12344400" indent="0">
              <a:buNone/>
              <a:defRPr sz="9000"/>
            </a:lvl7pPr>
            <a:lvl8pPr marL="14401800" indent="0">
              <a:buNone/>
              <a:defRPr sz="9000"/>
            </a:lvl8pPr>
            <a:lvl9pPr marL="16459200" indent="0">
              <a:buNone/>
              <a:defRPr sz="9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5" y="9601200"/>
            <a:ext cx="13271301" cy="17787411"/>
          </a:xfrm>
        </p:spPr>
        <p:txBody>
          <a:bodyPr/>
          <a:lstStyle>
            <a:lvl1pPr marL="0" indent="0">
              <a:buNone/>
              <a:defRPr sz="7200"/>
            </a:lvl1pPr>
            <a:lvl2pPr marL="2057400" indent="0">
              <a:buNone/>
              <a:defRPr sz="6300"/>
            </a:lvl2pPr>
            <a:lvl3pPr marL="4114800" indent="0">
              <a:buNone/>
              <a:defRPr sz="5400"/>
            </a:lvl3pPr>
            <a:lvl4pPr marL="6172200" indent="0">
              <a:buNone/>
              <a:defRPr sz="4500"/>
            </a:lvl4pPr>
            <a:lvl5pPr marL="8229600" indent="0">
              <a:buNone/>
              <a:defRPr sz="4500"/>
            </a:lvl5pPr>
            <a:lvl6pPr marL="10287000" indent="0">
              <a:buNone/>
              <a:defRPr sz="4500"/>
            </a:lvl6pPr>
            <a:lvl7pPr marL="12344400" indent="0">
              <a:buNone/>
              <a:defRPr sz="4500"/>
            </a:lvl7pPr>
            <a:lvl8pPr marL="14401800" indent="0">
              <a:buNone/>
              <a:defRPr sz="4500"/>
            </a:lvl8pPr>
            <a:lvl9pPr marL="16459200" indent="0">
              <a:buNone/>
              <a:defRPr sz="4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3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25" y="1703924"/>
            <a:ext cx="35490150" cy="6185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25" y="8519583"/>
            <a:ext cx="35490150" cy="203062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25" y="29662974"/>
            <a:ext cx="925830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6F432-ABFB-BE46-B2C9-348F46DA7A1C}" type="datetimeFigureOut">
              <a:rPr lang="en-US" smtClean="0"/>
              <a:t>12/5/18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75" y="29662974"/>
            <a:ext cx="1388745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75" y="29662974"/>
            <a:ext cx="925830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93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114800" rtl="0" eaLnBrk="1" latinLnBrk="0" hangingPunct="1">
        <a:lnSpc>
          <a:spcPct val="90000"/>
        </a:lnSpc>
        <a:spcBef>
          <a:spcPct val="0"/>
        </a:spcBef>
        <a:buNone/>
        <a:defRPr sz="19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28700" indent="-1028700" algn="l" defTabSz="4114800" rtl="0" eaLnBrk="1" latinLnBrk="0" hangingPunct="1">
        <a:lnSpc>
          <a:spcPct val="90000"/>
        </a:lnSpc>
        <a:spcBef>
          <a:spcPts val="4500"/>
        </a:spcBef>
        <a:buFont typeface="Arial" panose="020B0604020202020204" pitchFamily="34" charset="0"/>
        <a:buChar char="•"/>
        <a:defRPr sz="12600" kern="1200">
          <a:solidFill>
            <a:schemeClr val="tx1"/>
          </a:solidFill>
          <a:latin typeface="+mn-lt"/>
          <a:ea typeface="+mn-ea"/>
          <a:cs typeface="+mn-cs"/>
        </a:defRPr>
      </a:lvl1pPr>
      <a:lvl2pPr marL="30861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108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92583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13157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33731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54305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74879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61722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02870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23444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64592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AA6A52-5789-AC4D-AA31-FDD09337549F}"/>
              </a:ext>
            </a:extLst>
          </p:cNvPr>
          <p:cNvSpPr txBox="1"/>
          <p:nvPr/>
        </p:nvSpPr>
        <p:spPr>
          <a:xfrm>
            <a:off x="14731638" y="663361"/>
            <a:ext cx="11506562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Image Reconstruction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F61F1-61F6-2E42-9862-2BEBD4042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45993" y="6475472"/>
            <a:ext cx="5844248" cy="521366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A181F4-B39A-2044-9C13-C82A0697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271573" y="14110483"/>
            <a:ext cx="5875661" cy="5723341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1F698D-B554-874E-A68E-8801524C2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45993" y="22357524"/>
            <a:ext cx="5801240" cy="5774172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6E8E32-FA55-2B48-8FB6-E93122F364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85268" y="6475472"/>
            <a:ext cx="5981476" cy="537003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4197DB2-5CB0-B644-807A-51A0E71034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5175937" y="5111973"/>
            <a:ext cx="3690658" cy="3695959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A79F4F4-1D58-A84F-A2A6-C581E65D44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4818129" y="9164884"/>
            <a:ext cx="4255621" cy="3416987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E609B50-8CD2-2646-84F7-03F56115BE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3999330" y="14146812"/>
            <a:ext cx="5767414" cy="5688678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C31366B-63E4-4C4F-B2C4-3A1E5616A7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3999330" y="22272804"/>
            <a:ext cx="5980590" cy="5858892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79B15DF8-EED3-B241-B0BF-D43CEB42E48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4818129" y="17070193"/>
            <a:ext cx="4470112" cy="3725093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F4092D17-DB24-2B47-8687-E61DA5D5C7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5175937" y="12938823"/>
            <a:ext cx="3742974" cy="3769901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00A8BAB-F1E8-2640-B501-AEE1518C907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818129" y="25390095"/>
            <a:ext cx="4586524" cy="3600466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A0B3F2A4-9A88-6C4D-B4C4-D0EECDC0C5B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5052143" y="21156755"/>
            <a:ext cx="3938245" cy="3871871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00B972DB-CDFE-114B-88C1-791C7F363D59}"/>
              </a:ext>
            </a:extLst>
          </p:cNvPr>
          <p:cNvPicPr>
            <a:picLocks noChangeAspect="1"/>
          </p:cNvPicPr>
          <p:nvPr/>
        </p:nvPicPr>
        <p:blipFill rotWithShape="1">
          <a:blip r:embed="rId14"/>
          <a:srcRect t="5118" b="4609"/>
          <a:stretch/>
        </p:blipFill>
        <p:spPr>
          <a:xfrm>
            <a:off x="2026601" y="782054"/>
            <a:ext cx="10056793" cy="2093494"/>
          </a:xfrm>
          <a:prstGeom prst="rect">
            <a:avLst/>
          </a:prstGeom>
        </p:spPr>
      </p:pic>
      <p:sp>
        <p:nvSpPr>
          <p:cNvPr id="61" name="Right Arrow 60">
            <a:extLst>
              <a:ext uri="{FF2B5EF4-FFF2-40B4-BE49-F238E27FC236}">
                <a16:creationId xmlns:a16="http://schemas.microsoft.com/office/drawing/2014/main" id="{0F448A91-6590-4D47-B8A1-F1AB86799889}"/>
              </a:ext>
            </a:extLst>
          </p:cNvPr>
          <p:cNvSpPr/>
          <p:nvPr/>
        </p:nvSpPr>
        <p:spPr>
          <a:xfrm>
            <a:off x="30400070" y="6295536"/>
            <a:ext cx="3784733" cy="158625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339B83B-2441-C04D-A72A-4F22A54DF27B}"/>
              </a:ext>
            </a:extLst>
          </p:cNvPr>
          <p:cNvSpPr txBox="1"/>
          <p:nvPr/>
        </p:nvSpPr>
        <p:spPr>
          <a:xfrm>
            <a:off x="30180095" y="6761832"/>
            <a:ext cx="40047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/>
              <a:t>Fast Fourier Transform</a:t>
            </a:r>
          </a:p>
          <a:p>
            <a:pPr algn="ctr"/>
            <a:r>
              <a:rPr lang="en-US" sz="1700" dirty="0"/>
              <a:t>(Removing high frequency coefficients)</a:t>
            </a:r>
          </a:p>
        </p:txBody>
      </p:sp>
      <p:sp>
        <p:nvSpPr>
          <p:cNvPr id="65" name="Right Arrow 64">
            <a:extLst>
              <a:ext uri="{FF2B5EF4-FFF2-40B4-BE49-F238E27FC236}">
                <a16:creationId xmlns:a16="http://schemas.microsoft.com/office/drawing/2014/main" id="{99093DCB-5527-4B47-9542-93BA84E4B2F0}"/>
              </a:ext>
            </a:extLst>
          </p:cNvPr>
          <p:cNvSpPr/>
          <p:nvPr/>
        </p:nvSpPr>
        <p:spPr>
          <a:xfrm>
            <a:off x="30400070" y="10060355"/>
            <a:ext cx="3784733" cy="158625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294E9BE4-C634-0141-AB02-0190A111EF73}"/>
              </a:ext>
            </a:extLst>
          </p:cNvPr>
          <p:cNvSpPr txBox="1"/>
          <p:nvPr/>
        </p:nvSpPr>
        <p:spPr>
          <a:xfrm>
            <a:off x="30180095" y="10526651"/>
            <a:ext cx="40047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 err="1"/>
              <a:t>Haar</a:t>
            </a:r>
            <a:r>
              <a:rPr lang="en-US" sz="1700" dirty="0"/>
              <a:t> Wavelet Transform</a:t>
            </a:r>
          </a:p>
          <a:p>
            <a:pPr algn="ctr"/>
            <a:r>
              <a:rPr lang="en-US" sz="1700" dirty="0"/>
              <a:t>(Removing detail coefficients)</a:t>
            </a:r>
          </a:p>
        </p:txBody>
      </p:sp>
      <p:sp>
        <p:nvSpPr>
          <p:cNvPr id="69" name="Right Arrow 68">
            <a:extLst>
              <a:ext uri="{FF2B5EF4-FFF2-40B4-BE49-F238E27FC236}">
                <a16:creationId xmlns:a16="http://schemas.microsoft.com/office/drawing/2014/main" id="{9B3EC61C-F5D2-CC45-AAE5-608CBAAF6D03}"/>
              </a:ext>
            </a:extLst>
          </p:cNvPr>
          <p:cNvSpPr/>
          <p:nvPr/>
        </p:nvSpPr>
        <p:spPr>
          <a:xfrm>
            <a:off x="30400070" y="14110483"/>
            <a:ext cx="3784733" cy="158625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20E8DD41-7575-C24F-91BC-C3E6AA69DDC8}"/>
              </a:ext>
            </a:extLst>
          </p:cNvPr>
          <p:cNvSpPr txBox="1"/>
          <p:nvPr/>
        </p:nvSpPr>
        <p:spPr>
          <a:xfrm>
            <a:off x="30180095" y="14576779"/>
            <a:ext cx="40047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/>
              <a:t>Fast Fourier Transform</a:t>
            </a:r>
          </a:p>
          <a:p>
            <a:pPr algn="ctr"/>
            <a:r>
              <a:rPr lang="en-US" sz="1700" dirty="0"/>
              <a:t>(Removing high frequency coefficients)</a:t>
            </a:r>
          </a:p>
        </p:txBody>
      </p:sp>
      <p:sp>
        <p:nvSpPr>
          <p:cNvPr id="71" name="Right Arrow 70">
            <a:extLst>
              <a:ext uri="{FF2B5EF4-FFF2-40B4-BE49-F238E27FC236}">
                <a16:creationId xmlns:a16="http://schemas.microsoft.com/office/drawing/2014/main" id="{2DCC9957-FA35-6E45-A39B-1EDDFCAF3688}"/>
              </a:ext>
            </a:extLst>
          </p:cNvPr>
          <p:cNvSpPr/>
          <p:nvPr/>
        </p:nvSpPr>
        <p:spPr>
          <a:xfrm>
            <a:off x="30400070" y="18247572"/>
            <a:ext cx="3784733" cy="158625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0B736586-7A8D-E646-A90C-883F4C7465FA}"/>
              </a:ext>
            </a:extLst>
          </p:cNvPr>
          <p:cNvSpPr txBox="1"/>
          <p:nvPr/>
        </p:nvSpPr>
        <p:spPr>
          <a:xfrm>
            <a:off x="30180095" y="18713868"/>
            <a:ext cx="40047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 err="1"/>
              <a:t>Haar</a:t>
            </a:r>
            <a:r>
              <a:rPr lang="en-US" sz="1700" dirty="0"/>
              <a:t> Wavelet Transform</a:t>
            </a:r>
          </a:p>
          <a:p>
            <a:pPr algn="ctr"/>
            <a:r>
              <a:rPr lang="en-US" sz="1700" dirty="0"/>
              <a:t>(Removing detail coefficients)</a:t>
            </a:r>
          </a:p>
        </p:txBody>
      </p:sp>
      <p:sp>
        <p:nvSpPr>
          <p:cNvPr id="73" name="Right Arrow 72">
            <a:extLst>
              <a:ext uri="{FF2B5EF4-FFF2-40B4-BE49-F238E27FC236}">
                <a16:creationId xmlns:a16="http://schemas.microsoft.com/office/drawing/2014/main" id="{BAAE8993-F3AA-0E46-956F-3BE5E334A0BE}"/>
              </a:ext>
            </a:extLst>
          </p:cNvPr>
          <p:cNvSpPr/>
          <p:nvPr/>
        </p:nvSpPr>
        <p:spPr>
          <a:xfrm>
            <a:off x="30400070" y="22417697"/>
            <a:ext cx="3784733" cy="158625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D383DDC7-5496-8241-8E87-A6171AAAE000}"/>
              </a:ext>
            </a:extLst>
          </p:cNvPr>
          <p:cNvSpPr txBox="1"/>
          <p:nvPr/>
        </p:nvSpPr>
        <p:spPr>
          <a:xfrm>
            <a:off x="30180095" y="22883993"/>
            <a:ext cx="40047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/>
              <a:t>Fast Fourier Transform</a:t>
            </a:r>
          </a:p>
          <a:p>
            <a:pPr algn="ctr"/>
            <a:r>
              <a:rPr lang="en-US" sz="1700" dirty="0"/>
              <a:t>(Removing high frequency coefficients)</a:t>
            </a:r>
          </a:p>
        </p:txBody>
      </p:sp>
      <p:sp>
        <p:nvSpPr>
          <p:cNvPr id="75" name="Right Arrow 74">
            <a:extLst>
              <a:ext uri="{FF2B5EF4-FFF2-40B4-BE49-F238E27FC236}">
                <a16:creationId xmlns:a16="http://schemas.microsoft.com/office/drawing/2014/main" id="{7EA0080E-FFE8-8048-B533-356C3FD103A4}"/>
              </a:ext>
            </a:extLst>
          </p:cNvPr>
          <p:cNvSpPr/>
          <p:nvPr/>
        </p:nvSpPr>
        <p:spPr>
          <a:xfrm>
            <a:off x="30400070" y="26383272"/>
            <a:ext cx="3784733" cy="158625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507EC02F-99FF-AE45-9BD2-69D4AD258E6A}"/>
              </a:ext>
            </a:extLst>
          </p:cNvPr>
          <p:cNvSpPr txBox="1"/>
          <p:nvPr/>
        </p:nvSpPr>
        <p:spPr>
          <a:xfrm>
            <a:off x="30180095" y="26849568"/>
            <a:ext cx="40047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 err="1"/>
              <a:t>Haar</a:t>
            </a:r>
            <a:r>
              <a:rPr lang="en-US" sz="1700" dirty="0"/>
              <a:t> Wavelet Transform</a:t>
            </a:r>
          </a:p>
          <a:p>
            <a:pPr algn="ctr"/>
            <a:r>
              <a:rPr lang="en-US" sz="1700" dirty="0"/>
              <a:t>(Removing detail coefficients)</a:t>
            </a:r>
          </a:p>
        </p:txBody>
      </p:sp>
      <p:sp>
        <p:nvSpPr>
          <p:cNvPr id="77" name="Right Arrow 76">
            <a:extLst>
              <a:ext uri="{FF2B5EF4-FFF2-40B4-BE49-F238E27FC236}">
                <a16:creationId xmlns:a16="http://schemas.microsoft.com/office/drawing/2014/main" id="{47700237-48E6-7A4A-B123-1CDA10C84692}"/>
              </a:ext>
            </a:extLst>
          </p:cNvPr>
          <p:cNvSpPr/>
          <p:nvPr/>
        </p:nvSpPr>
        <p:spPr>
          <a:xfrm>
            <a:off x="19506904" y="8322583"/>
            <a:ext cx="3784733" cy="158625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3D544A51-510E-484E-920D-C8C99DE2BEAF}"/>
              </a:ext>
            </a:extLst>
          </p:cNvPr>
          <p:cNvSpPr txBox="1"/>
          <p:nvPr/>
        </p:nvSpPr>
        <p:spPr>
          <a:xfrm>
            <a:off x="19147234" y="8807932"/>
            <a:ext cx="40047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/>
              <a:t>Grey scale representation of the </a:t>
            </a:r>
          </a:p>
          <a:p>
            <a:pPr algn="ctr"/>
            <a:r>
              <a:rPr lang="en-US" sz="1700" dirty="0"/>
              <a:t>original photograph.</a:t>
            </a:r>
          </a:p>
        </p:txBody>
      </p:sp>
      <p:sp>
        <p:nvSpPr>
          <p:cNvPr id="79" name="Right Arrow 78">
            <a:extLst>
              <a:ext uri="{FF2B5EF4-FFF2-40B4-BE49-F238E27FC236}">
                <a16:creationId xmlns:a16="http://schemas.microsoft.com/office/drawing/2014/main" id="{4D3FAF40-4FAE-2E42-96BD-7694D049BF35}"/>
              </a:ext>
            </a:extLst>
          </p:cNvPr>
          <p:cNvSpPr/>
          <p:nvPr/>
        </p:nvSpPr>
        <p:spPr>
          <a:xfrm>
            <a:off x="19506904" y="16277067"/>
            <a:ext cx="3784733" cy="158625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39C92F1-C245-CF45-B894-C84D3CFA235E}"/>
              </a:ext>
            </a:extLst>
          </p:cNvPr>
          <p:cNvSpPr txBox="1"/>
          <p:nvPr/>
        </p:nvSpPr>
        <p:spPr>
          <a:xfrm>
            <a:off x="19147234" y="16762416"/>
            <a:ext cx="40047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/>
              <a:t>Grey scale representation of the </a:t>
            </a:r>
          </a:p>
          <a:p>
            <a:pPr algn="ctr"/>
            <a:r>
              <a:rPr lang="en-US" sz="1700" dirty="0"/>
              <a:t>original photograph.</a:t>
            </a:r>
          </a:p>
        </p:txBody>
      </p:sp>
      <p:sp>
        <p:nvSpPr>
          <p:cNvPr id="81" name="Right Arrow 80">
            <a:extLst>
              <a:ext uri="{FF2B5EF4-FFF2-40B4-BE49-F238E27FC236}">
                <a16:creationId xmlns:a16="http://schemas.microsoft.com/office/drawing/2014/main" id="{D2081D92-D163-9F45-BD7C-E8F60F231EB0}"/>
              </a:ext>
            </a:extLst>
          </p:cNvPr>
          <p:cNvSpPr/>
          <p:nvPr/>
        </p:nvSpPr>
        <p:spPr>
          <a:xfrm>
            <a:off x="19549911" y="24235500"/>
            <a:ext cx="3784733" cy="158625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89B9B4DE-5F89-7440-A90F-D01138ADCD37}"/>
              </a:ext>
            </a:extLst>
          </p:cNvPr>
          <p:cNvSpPr txBox="1"/>
          <p:nvPr/>
        </p:nvSpPr>
        <p:spPr>
          <a:xfrm>
            <a:off x="19190241" y="24720849"/>
            <a:ext cx="4004708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700" dirty="0"/>
              <a:t>Grey scale representation of the </a:t>
            </a:r>
          </a:p>
          <a:p>
            <a:pPr algn="ctr"/>
            <a:r>
              <a:rPr lang="en-US" sz="1700" dirty="0"/>
              <a:t>original photograph.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5DEE063-00D6-2443-A32D-F32D175147F4}"/>
                  </a:ext>
                </a:extLst>
              </p:cNvPr>
              <p:cNvSpPr txBox="1"/>
              <p:nvPr/>
            </p:nvSpPr>
            <p:spPr>
              <a:xfrm>
                <a:off x="1306287" y="3698219"/>
                <a:ext cx="11545136" cy="300312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can interpret an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× 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𝑛</m:t>
                    </m:r>
                  </m:oMath>
                </a14:m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image as a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sz="4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× 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𝑛</m:t>
                    </m:r>
                  </m:oMath>
                </a14:m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matrix, or alternatively as a function </a:t>
                </a:r>
                <a14:m>
                  <m:oMath xmlns:m="http://schemas.openxmlformats.org/officeDocument/2006/math"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:</m:t>
                    </m:r>
                    <m:d>
                      <m:dPr>
                        <m:begChr m:val="["/>
                        <m:endChr m:val="]"/>
                        <m:ctrlP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×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begChr m:val="["/>
                        <m:endChr m:val="]"/>
                        <m:ctrlP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e>
                    </m:d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→ </m:t>
                    </m:r>
                    <m:sSub>
                      <m:sSubPr>
                        <m:ctrlP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ℝ</m:t>
                        </m:r>
                      </m:e>
                      <m:sub>
                        <m:r>
                          <a:rPr lang="en-US" sz="40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</m:sub>
                    </m:sSub>
                    <m:r>
                      <a:rPr lang="en-US" sz="4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𝑗</m:t>
                    </m:r>
                    <m:r>
                      <a:rPr lang="en-US" sz="4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is the intensity at position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sz="4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4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4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,</m:t>
                        </m:r>
                        <m:r>
                          <a:rPr lang="en-US" sz="4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𝑗</m:t>
                        </m:r>
                      </m:e>
                    </m:d>
                    <m:r>
                      <a:rPr lang="en-US" sz="4000" b="0" i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Because we can represent an image as a function, we can apply different function transforms to the image. The following bases are nice because they are orthogonal.</a:t>
                </a:r>
              </a:p>
              <a:p>
                <a:endParaRPr lang="en-US" sz="1000" u="sng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4000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Fourier Series in One Variable:</a:t>
                </a:r>
              </a:p>
              <a:p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Function:</a:t>
                </a:r>
                <a:endParaRPr lang="en-US" sz="1000" u="sng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den>
                      </m:f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 </m:t>
                      </m:r>
                      <m:nary>
                        <m:naryPr>
                          <m:chr m:val="∑"/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sSub>
                            <m:sSub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𝑎</m:t>
                              </m:r>
                            </m:e>
                            <m: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</m:sub>
                          </m:sSub>
                          <m:func>
                            <m:func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 </m:t>
                          </m:r>
                          <m:nary>
                            <m:naryPr>
                              <m:chr m:val="∑"/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=1</m:t>
                              </m:r>
                            </m:sub>
                            <m:sup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∞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𝑏</m:t>
                                  </m:r>
                                </m:e>
                                <m:sub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</m:sub>
                              </m:sSub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⁡(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𝑛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 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en-US" sz="3600" b="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Corresponding coefficients: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den>
                      </m:f>
                      <m:nary>
                        <m:nary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sub>
                        <m:sup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sup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</m:d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𝑎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den>
                      </m:f>
                      <m:nary>
                        <m:nary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sub>
                        <m:sup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sup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</m:d>
                          <m:func>
                            <m:func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cos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𝑏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𝑛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num>
                        <m:den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den>
                      </m:f>
                      <m:nary>
                        <m:nary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sub>
                        <m:sup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𝜋</m:t>
                          </m:r>
                        </m:sup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𝑓</m:t>
                          </m:r>
                          <m:d>
                            <m:d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d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</m:d>
                          <m:func>
                            <m:func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36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sin</m:t>
                              </m:r>
                            </m:fName>
                            <m:e>
                              <m:d>
                                <m:dPr>
                                  <m:ctrlP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𝑛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</m:d>
                            </m:e>
                          </m:func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e>
                      </m:nary>
                    </m:oMath>
                  </m:oMathPara>
                </a14:m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85800" indent="-685800">
                  <a:buFont typeface="Arial" panose="020B0604020202020204" pitchFamily="34" charset="0"/>
                  <a:buChar char="•"/>
                </a:pP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 the image reconstruction, we are working with the discrete analogue of the Fourier Series, so the integral will produce a sum.</a:t>
                </a:r>
              </a:p>
              <a:p>
                <a:pPr marL="685800" indent="-685800">
                  <a:buFont typeface="Arial" panose="020B0604020202020204" pitchFamily="34" charset="0"/>
                  <a:buChar char="•"/>
                </a:pP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 terms of images, this transform captures periodic behavior and the higher frequency components (for n really large) should capture the details of the image. Depending on the number of the high frequency components we remove, the image tends to become more blurry.</a:t>
                </a:r>
              </a:p>
              <a:p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4000" u="sng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Haar</a:t>
                </a:r>
                <a:r>
                  <a:rPr lang="en-US" sz="4000" u="sng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Wavelet in One Dimension:</a:t>
                </a:r>
              </a:p>
              <a:p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 </a:t>
                </a:r>
                <a:r>
                  <a:rPr lang="en-US" sz="4000" dirty="0" err="1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Haar</a:t>
                </a: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wavelet mother function is:</a:t>
                </a:r>
              </a:p>
              <a:p>
                <a:endParaRPr lang="en-US" sz="1000" u="sng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≡ </m:t>
                      </m:r>
                      <m:d>
                        <m:dPr>
                          <m:begChr m:val="{"/>
                          <m:endChr m:val=""/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eqArr>
                            <m:eqArr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eqArr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          0≤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&lt;</m:t>
                              </m:r>
                              <m:f>
                                <m:fPr>
                                  <m:ctrlP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</m:e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−1       </m:t>
                              </m:r>
                              <m:f>
                                <m:fPr>
                                  <m:ctrlP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fPr>
                                <m:num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1</m:t>
                                  </m:r>
                                </m:num>
                                <m:den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den>
                              </m:f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&lt;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≤1</m:t>
                              </m:r>
                            </m:e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0          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𝑜𝑡h𝑒𝑟𝑤𝑖𝑠𝑒</m:t>
                              </m:r>
                            </m:e>
                          </m:eqArr>
                        </m:e>
                      </m:d>
                    </m:oMath>
                  </m:oMathPara>
                </a14:m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can generate the other wavelet functions by: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3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360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𝜓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𝑗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 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sub>
                      </m:sSub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≡ 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𝜓</m:t>
                      </m:r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e>
                            <m:sup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𝑗</m:t>
                              </m:r>
                            </m:sup>
                          </m:sSup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𝑘</m:t>
                          </m:r>
                        </m:e>
                      </m:d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, </m:t>
                      </m:r>
                    </m:oMath>
                  </m:oMathPara>
                </a14:m>
                <a:endParaRPr lang="en-US" sz="3600" b="0" i="1" dirty="0"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𝑓𝑜𝑟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𝑗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≥0 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𝑎𝑛𝑑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 0≤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𝑘</m:t>
                      </m:r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≤</m:t>
                      </m:r>
                      <m:sSup>
                        <m:sSup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e>
                        <m:sup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𝑗</m:t>
                          </m:r>
                        </m:sup>
                      </m:sSup>
                      <m:r>
                        <a:rPr lang="en-US" sz="36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  <a:cs typeface="Times New Roman" panose="02020603050405020304" pitchFamily="18" charset="0"/>
                        </a:rPr>
                        <m:t>−1</m:t>
                      </m:r>
                    </m:oMath>
                  </m:oMathPara>
                </a14:m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We can express a function </a:t>
                </a:r>
                <a14:m>
                  <m:oMath xmlns:m="http://schemas.openxmlformats.org/officeDocument/2006/math">
                    <m:r>
                      <a:rPr lang="en-US" sz="4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sz="4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then in terms of these wavelet functions: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𝑓</m:t>
                      </m:r>
                      <m:d>
                        <m:d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d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b>
                        <m:sSubPr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𝑐</m:t>
                          </m:r>
                        </m:e>
                        <m:sub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b>
                      </m:sSub>
                      <m:r>
                        <a:rPr lang="en-US" sz="36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nary>
                        <m:naryPr>
                          <m:chr m:val="∑"/>
                          <m:ctrl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𝑗</m:t>
                          </m:r>
                          <m:r>
                            <a:rPr lang="en-US" sz="3600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=0</m:t>
                          </m:r>
                        </m:sub>
                        <m:sup>
                          <m:r>
                            <a:rPr lang="en-US" sz="36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∞</m:t>
                          </m:r>
                        </m:sup>
                        <m:e>
                          <m:nary>
                            <m:naryPr>
                              <m:chr m:val="∑"/>
                              <m:ctrlP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naryPr>
                            <m:sub>
                              <m:r>
                                <m:rPr>
                                  <m:brk m:alnAt="23"/>
                                </m:rP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𝑘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=0</m:t>
                              </m:r>
                            </m:sub>
                            <m:sup>
                              <m:sSup>
                                <m:sSupPr>
                                  <m:ctrlP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</m:sup>
                              </m:sSup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sup>
                            <m:e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𝑐</m:t>
                                  </m:r>
                                </m:e>
                                <m:sub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𝜓</m:t>
                                  </m:r>
                                </m:e>
                                <m:sub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𝑗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 </m:t>
                                  </m:r>
                                  <m:r>
                                    <a:rPr lang="en-US" sz="3600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𝑘</m:t>
                                  </m:r>
                                </m:sub>
                              </m:sSub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  <m:r>
                                <a:rPr lang="en-US" sz="3600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)</m:t>
                              </m:r>
                            </m:e>
                          </m:nary>
                        </m:e>
                      </m:nary>
                    </m:oMath>
                  </m:oMathPara>
                </a14:m>
                <a:endParaRPr lang="en-US" sz="3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endParaRPr lang="en-US" sz="1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85800" indent="-685800">
                  <a:buFont typeface="Arial" panose="020B0604020202020204" pitchFamily="34" charset="0"/>
                  <a:buChar char="•"/>
                </a:pPr>
                <a:r>
                  <a:rPr lang="en-US" sz="4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When we remove those high detail coefficients (for j really large), we see similar results. The image becomes more pixilated when we remove more of the coefficients.</a:t>
                </a:r>
              </a:p>
              <a:p>
                <a:pPr marL="685800" indent="-685800">
                  <a:buFont typeface="Arial" panose="020B0604020202020204" pitchFamily="34" charset="0"/>
                  <a:buChar char="•"/>
                </a:pPr>
                <a:endParaRPr lang="en-US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  <a:p>
                <a:pPr marL="685800" indent="-685800">
                  <a:buFont typeface="Arial" panose="020B0604020202020204" pitchFamily="34" charset="0"/>
                  <a:buChar char="•"/>
                </a:pPr>
                <a:endParaRPr lang="en-US" sz="4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C5DEE063-00D6-2443-A32D-F32D175147F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6287" y="3698219"/>
                <a:ext cx="11545136" cy="30031298"/>
              </a:xfrm>
              <a:prstGeom prst="rect">
                <a:avLst/>
              </a:prstGeom>
              <a:blipFill>
                <a:blip r:embed="rId15"/>
                <a:stretch>
                  <a:fillRect l="-1868" t="-338" r="-15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5" name="TextBox 84">
            <a:extLst>
              <a:ext uri="{FF2B5EF4-FFF2-40B4-BE49-F238E27FC236}">
                <a16:creationId xmlns:a16="http://schemas.microsoft.com/office/drawing/2014/main" id="{3B8F47C2-44C0-FC41-9092-3933F222B0BF}"/>
              </a:ext>
            </a:extLst>
          </p:cNvPr>
          <p:cNvSpPr txBox="1"/>
          <p:nvPr/>
        </p:nvSpPr>
        <p:spPr>
          <a:xfrm>
            <a:off x="14341963" y="2387530"/>
            <a:ext cx="12541074" cy="26314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Laura Nolt </a:t>
            </a:r>
          </a:p>
          <a:p>
            <a:pPr algn="ctr"/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MATH417 – Henry </a:t>
            </a:r>
            <a:r>
              <a:rPr lang="en-US" sz="5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Kvinge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</a:p>
          <a:p>
            <a:pPr algn="ctr"/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MATH450 – </a:t>
            </a:r>
            <a:r>
              <a:rPr lang="en-US" sz="5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Manuchehr</a:t>
            </a:r>
            <a:r>
              <a:rPr lang="en-US" sz="55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55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Aminian</a:t>
            </a:r>
            <a:endParaRPr lang="en-US" sz="55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F0BAAA2-254B-084A-80BF-160A1FC46C83}"/>
              </a:ext>
            </a:extLst>
          </p:cNvPr>
          <p:cNvSpPr/>
          <p:nvPr/>
        </p:nvSpPr>
        <p:spPr>
          <a:xfrm>
            <a:off x="30748762" y="30223530"/>
            <a:ext cx="10399238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000" u="sng" dirty="0">
                <a:latin typeface="Times New Roman" panose="02020603050405020304" pitchFamily="18" charset="0"/>
                <a:cs typeface="Times New Roman" panose="02020603050405020304" pitchFamily="18" charset="0"/>
              </a:rPr>
              <a:t>Citations: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Wolfram Alpha LLC. 2009.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Wolfram|Alpha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http://mathworld.wolfram.com/FourierSeries.html</a:t>
            </a:r>
          </a:p>
          <a:p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Wolfram Alpha LLC. 2009. 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Wolfram|Alpha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http://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mathworld.wolfram.com</a:t>
            </a:r>
            <a:r>
              <a:rPr lang="en-US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n-US" sz="20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HaarFunction.html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57D0B56-5EA4-134F-90AE-93C10103D46E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30180095" y="509594"/>
            <a:ext cx="8184062" cy="343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31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262</TotalTime>
  <Words>401</Words>
  <Application>Microsoft Macintosh PowerPoint</Application>
  <PresentationFormat>Custom</PresentationFormat>
  <Paragraphs>48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Cambria Math</vt:lpstr>
      <vt:lpstr>Times New Roman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Nolt</dc:creator>
  <cp:lastModifiedBy>Laura Nolt</cp:lastModifiedBy>
  <cp:revision>75</cp:revision>
  <dcterms:created xsi:type="dcterms:W3CDTF">2018-11-30T06:23:38Z</dcterms:created>
  <dcterms:modified xsi:type="dcterms:W3CDTF">2018-12-05T20:03:04Z</dcterms:modified>
</cp:coreProperties>
</file>

<file path=docProps/thumbnail.jpeg>
</file>